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40"/>
  </p:notesMasterIdLst>
  <p:sldIdLst>
    <p:sldId id="256" r:id="rId2"/>
    <p:sldId id="348" r:id="rId3"/>
    <p:sldId id="337" r:id="rId4"/>
    <p:sldId id="338" r:id="rId5"/>
    <p:sldId id="339" r:id="rId6"/>
    <p:sldId id="310" r:id="rId7"/>
    <p:sldId id="315" r:id="rId8"/>
    <p:sldId id="291" r:id="rId9"/>
    <p:sldId id="294" r:id="rId10"/>
    <p:sldId id="295" r:id="rId11"/>
    <p:sldId id="330" r:id="rId12"/>
    <p:sldId id="316" r:id="rId13"/>
    <p:sldId id="326" r:id="rId14"/>
    <p:sldId id="332" r:id="rId15"/>
    <p:sldId id="331" r:id="rId16"/>
    <p:sldId id="309" r:id="rId17"/>
    <p:sldId id="318" r:id="rId18"/>
    <p:sldId id="319" r:id="rId19"/>
    <p:sldId id="298" r:id="rId20"/>
    <p:sldId id="320" r:id="rId21"/>
    <p:sldId id="304" r:id="rId22"/>
    <p:sldId id="307" r:id="rId23"/>
    <p:sldId id="321" r:id="rId24"/>
    <p:sldId id="323" r:id="rId25"/>
    <p:sldId id="322" r:id="rId26"/>
    <p:sldId id="347" r:id="rId27"/>
    <p:sldId id="349" r:id="rId28"/>
    <p:sldId id="301" r:id="rId29"/>
    <p:sldId id="333" r:id="rId30"/>
    <p:sldId id="305" r:id="rId31"/>
    <p:sldId id="312" r:id="rId32"/>
    <p:sldId id="313" r:id="rId33"/>
    <p:sldId id="344" r:id="rId34"/>
    <p:sldId id="343" r:id="rId35"/>
    <p:sldId id="345" r:id="rId36"/>
    <p:sldId id="346" r:id="rId37"/>
    <p:sldId id="341" r:id="rId38"/>
    <p:sldId id="282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36D22-1945-8849-A684-604EDFD3296D}" v="2004" dt="2020-06-22T13:25:34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9"/>
    <p:restoredTop sz="73239"/>
  </p:normalViewPr>
  <p:slideViewPr>
    <p:cSldViewPr snapToGrid="0" snapToObjects="1" showGuides="1">
      <p:cViewPr>
        <p:scale>
          <a:sx n="133" d="100"/>
          <a:sy n="133" d="100"/>
        </p:scale>
        <p:origin x="144" y="264"/>
      </p:cViewPr>
      <p:guideLst>
        <p:guide orient="horz" pos="708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DCA05-7818-8249-9B7A-72DA32C1DFB1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0D43F-ACE1-D140-AD95-9AB5F019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get scary, let's just close our eyes. We can ignore the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9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 dirty="0">
                <a:solidFill>
                  <a:srgbClr val="333333"/>
                </a:solidFill>
              </a:rPr>
              <a:t>S</a:t>
            </a:r>
            <a:r>
              <a:rPr lang="en-US" sz="900" dirty="0">
                <a:solidFill>
                  <a:srgbClr val="333333"/>
                </a:solidFill>
              </a:rPr>
              <a:t>ubstitution affects multiple indices, so view as a function from indices to expressions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rgbClr val="333333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333333"/>
                </a:solidFill>
              </a:rPr>
              <a:t>What do you want -</a:t>
            </a:r>
            <a:r>
              <a:rPr lang="en-US" sz="900" dirty="0">
                <a:solidFill>
                  <a:srgbClr val="333333"/>
                </a:solidFill>
                <a:sym typeface="Wingdings" pitchFamily="2" charset="2"/>
              </a:rPr>
              <a:t> what to do for variables, and what to do at binders.</a:t>
            </a:r>
            <a:endParaRPr lang="en-US" sz="900" dirty="0">
              <a:solidFill>
                <a:srgbClr val="33333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9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gotten my wish...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9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4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the types change, same definition of </a:t>
            </a:r>
            <a:r>
              <a:rPr lang="en-US" dirty="0" err="1"/>
              <a:t>Subst</a:t>
            </a:r>
            <a:r>
              <a:rPr lang="en-US" dirty="0"/>
              <a:t> as before</a:t>
            </a:r>
          </a:p>
          <a:p>
            <a:endParaRPr lang="en-US" dirty="0"/>
          </a:p>
          <a:p>
            <a:r>
              <a:rPr lang="en-US" dirty="0"/>
              <a:t>If we forget to use </a:t>
            </a:r>
            <a:r>
              <a:rPr lang="en-US" dirty="0" err="1"/>
              <a:t>applySub</a:t>
            </a:r>
            <a:r>
              <a:rPr lang="en-US" dirty="0"/>
              <a:t>, we will get a type error</a:t>
            </a:r>
          </a:p>
          <a:p>
            <a:r>
              <a:rPr lang="en-US" dirty="0"/>
              <a:t>If we forget to use lift, we will get a type error</a:t>
            </a:r>
          </a:p>
          <a:p>
            <a:r>
              <a:rPr lang="en-US" dirty="0"/>
              <a:t>If we forget to call </a:t>
            </a:r>
            <a:r>
              <a:rPr lang="en-US" dirty="0" err="1"/>
              <a:t>subst</a:t>
            </a:r>
            <a:r>
              <a:rPr lang="en-US" dirty="0"/>
              <a:t> recursively in App we will get a type error</a:t>
            </a:r>
          </a:p>
          <a:p>
            <a:endParaRPr lang="en-US" dirty="0"/>
          </a:p>
          <a:p>
            <a:r>
              <a:rPr lang="en-US" dirty="0"/>
              <a:t>As a library designer, this makes me really happy. My typed guide clients to a correct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2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Qualify strongly-typed library with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1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0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0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Type-level programming sometimes needs type-level reasoning.</a:t>
            </a:r>
          </a:p>
          <a:p>
            <a:endParaRPr lang="en-US" dirty="0"/>
          </a:p>
          <a:p>
            <a:r>
              <a:rPr lang="en-US" dirty="0"/>
              <a:t>This in not really a surprise. It's in the abstract/introduction of the Benton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I need to be really brave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55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3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12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research paper</a:t>
            </a:r>
          </a:p>
          <a:p>
            <a:r>
              <a:rPr lang="en-US" dirty="0"/>
              <a:t>more of a tutorial</a:t>
            </a:r>
          </a:p>
          <a:p>
            <a:endParaRPr lang="en-US" dirty="0"/>
          </a:p>
          <a:p>
            <a:r>
              <a:rPr lang="en-US" dirty="0"/>
              <a:t>or challenge problem to think about!</a:t>
            </a:r>
          </a:p>
          <a:p>
            <a:endParaRPr lang="en-US" dirty="0"/>
          </a:p>
          <a:p>
            <a:r>
              <a:rPr lang="en-US" dirty="0"/>
              <a:t>Wanted to understand de </a:t>
            </a:r>
            <a:r>
              <a:rPr lang="en-US" dirty="0" err="1"/>
              <a:t>bruijn</a:t>
            </a:r>
            <a:r>
              <a:rPr lang="en-US" dirty="0"/>
              <a:t> indices deeply so not only did I complete this challenge, but I'm giving a talk about it.</a:t>
            </a:r>
          </a:p>
          <a:p>
            <a:endParaRPr lang="en-US" dirty="0"/>
          </a:p>
          <a:p>
            <a:r>
              <a:rPr lang="en-US" dirty="0"/>
              <a:t>Why the dragon? Metaphor for a challenge.</a:t>
            </a:r>
          </a:p>
          <a:p>
            <a:r>
              <a:rPr lang="en-US" dirty="0"/>
              <a:t>Favorite book as a child was about a princess that becomes a dragon slayer.  No it wasn't about compilers!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can pause &amp; rewind the </a:t>
            </a:r>
            <a:r>
              <a:rPr lang="en-US" dirty="0" err="1"/>
              <a:t>youtube</a:t>
            </a:r>
            <a:r>
              <a:rPr lang="en-US" dirty="0"/>
              <a:t> stream if you need to hear something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take something from one context to another, you always learn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2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is no t1 and t2 that will make this term </a:t>
            </a:r>
            <a:r>
              <a:rPr lang="en-US" dirty="0" err="1"/>
              <a:t>typecheck</a:t>
            </a:r>
            <a:r>
              <a:rPr lang="en-US" dirty="0"/>
              <a:t> in </a:t>
            </a:r>
            <a:r>
              <a:rPr lang="en-US" dirty="0" err="1"/>
              <a:t>Stlc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not a strongly typed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and apply the leftmost beta-</a:t>
            </a:r>
            <a:r>
              <a:rPr lang="en-US" dirty="0" err="1"/>
              <a:t>redex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D43F-ACE1-D140-AD95-9AB5F01936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8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9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6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53" y="240507"/>
            <a:ext cx="7886700" cy="81529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52" y="1168924"/>
            <a:ext cx="8561457" cy="34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3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5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1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9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3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fp20.sigpla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_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9/98/Dragon_Harley_MS_3244.png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irich/lennart-lambd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irich/lennart-lambd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s://upload.wikimedia.org/wikipedia/commons/9/98/Dragon_Harley_MS_3244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imply_typed_lambda_calculu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6E2F-6897-5645-9EBE-CE7782EF0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38" y="799397"/>
            <a:ext cx="4777829" cy="354470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r"/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Strongly-typed </a:t>
            </a:r>
            <a:b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</a:b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System F </a:t>
            </a:r>
            <a:b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</a:b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in GHC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54B0D-D3D5-7F43-AED9-71C2478C6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1" y="799397"/>
            <a:ext cx="2895002" cy="354470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Stephanie Weirich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Pennsylvania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Chalmers FP seminar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June 22,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BB931-C3D1-7C48-AA28-65F9356B639F}"/>
              </a:ext>
            </a:extLst>
          </p:cNvPr>
          <p:cNvSpPr txBox="1"/>
          <p:nvPr/>
        </p:nvSpPr>
        <p:spPr>
          <a:xfrm>
            <a:off x="1591407" y="4612731"/>
            <a:ext cx="58380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https://</a:t>
            </a:r>
            <a:r>
              <a:rPr lang="en-US" sz="2100" dirty="0" err="1"/>
              <a:t>github.com</a:t>
            </a:r>
            <a:r>
              <a:rPr lang="en-US" sz="2100" dirty="0"/>
              <a:t>/</a:t>
            </a:r>
            <a:r>
              <a:rPr lang="en-US" sz="2100" dirty="0" err="1"/>
              <a:t>sweirich</a:t>
            </a:r>
            <a:r>
              <a:rPr lang="en-US" sz="2100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68940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A0C53-C6E5-F344-AC64-B0B81CA8F439}"/>
              </a:ext>
            </a:extLst>
          </p:cNvPr>
          <p:cNvSpPr/>
          <p:nvPr/>
        </p:nvSpPr>
        <p:spPr>
          <a:xfrm>
            <a:off x="228600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????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a binder?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1"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2 in e1, but leave 0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1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1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6F73-E8C6-A842-A29E-FEAADFAE9A99}"/>
              </a:ext>
            </a:extLst>
          </p:cNvPr>
          <p:cNvSpPr/>
          <p:nvPr/>
        </p:nvSpPr>
        <p:spPr>
          <a:xfrm>
            <a:off x="233751" y="1123950"/>
            <a:ext cx="8452788" cy="6186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20485-8A27-6948-8A6C-3EF06F3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w/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A48F-0B53-034E-898B-D47B9662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???? </a:t>
            </a:r>
            <a:r>
              <a:rPr lang="en-US" sz="1800" i="1" dirty="0">
                <a:solidFill>
                  <a:srgbClr val="448C27"/>
                </a:solidFill>
                <a:latin typeface="Menlo" panose="020B0609030804020204" pitchFamily="49" charset="0"/>
              </a:rPr>
              <a:t>-- substitute e2 into e1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Simple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b="1" dirty="0">
                <a:solidFill>
                  <a:srgbClr val="333333"/>
                </a:solidFill>
              </a:rPr>
              <a:t>case</a:t>
            </a:r>
            <a:r>
              <a:rPr lang="en-US" dirty="0">
                <a:solidFill>
                  <a:srgbClr val="333333"/>
                </a:solidFill>
              </a:rPr>
              <a:t>: no lambdas in e1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replace occurrence</a:t>
            </a:r>
            <a:r>
              <a:rPr lang="en-US" sz="2100" dirty="0">
                <a:solidFill>
                  <a:srgbClr val="333333"/>
                </a:solidFill>
              </a:rPr>
              <a:t>s of  "Var 0"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</a:rPr>
              <a:t>… if e1 is not closed, decrement </a:t>
            </a:r>
            <a:r>
              <a:rPr lang="en-US" sz="1950" i="1" dirty="0">
                <a:solidFill>
                  <a:srgbClr val="333333"/>
                </a:solidFill>
              </a:rPr>
              <a:t>all</a:t>
            </a:r>
            <a:r>
              <a:rPr lang="en-US" sz="1950" dirty="0">
                <a:solidFill>
                  <a:srgbClr val="333333"/>
                </a:solidFill>
              </a:rPr>
              <a:t> other variables (we've removed a binder)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3333"/>
                </a:solidFill>
              </a:rPr>
              <a:t>Towards generality</a:t>
            </a:r>
            <a:r>
              <a:rPr lang="en-US" dirty="0">
                <a:solidFill>
                  <a:srgbClr val="333333"/>
                </a:solidFill>
              </a:rPr>
              <a:t>: what if we need to traverse under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333333"/>
                </a:solidFill>
              </a:rPr>
              <a:t> binders?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333333"/>
                </a:solidFill>
              </a:rPr>
              <a:t>…</a:t>
            </a:r>
            <a:r>
              <a:rPr lang="en-US" sz="1950" dirty="0">
                <a:solidFill>
                  <a:srgbClr val="333333"/>
                </a:solidFill>
              </a:rPr>
              <a:t>replace occurren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 of "Var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under the binder with e2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e1 is not closed, decrement variables &gt;=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n+1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e1, but leave 0..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</a:t>
            </a: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alone</a:t>
            </a:r>
          </a:p>
          <a:p>
            <a:pPr marL="342900" lvl="1" indent="0">
              <a:buNone/>
            </a:pPr>
            <a:r>
              <a:rPr lang="en-US" sz="19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…if e2 is not closed, increment free variables in e2 by </a:t>
            </a:r>
            <a:r>
              <a:rPr lang="en-US" sz="19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marL="0" indent="0">
              <a:buNone/>
            </a:pPr>
            <a:endParaRPr lang="en-US" sz="2700" i="1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4F56F6-362E-9C4F-B114-C5553EF7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3617" y="2032797"/>
            <a:ext cx="2208602" cy="24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FE8EA5-D997-D247-937D-036999781308}"/>
              </a:ext>
            </a:extLst>
          </p:cNvPr>
          <p:cNvSpPr/>
          <p:nvPr/>
        </p:nvSpPr>
        <p:spPr>
          <a:xfrm>
            <a:off x="228600" y="1123950"/>
            <a:ext cx="8452788" cy="1337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42DEE-E2F5-AE4F-BE72-93CF3496BC7B}"/>
              </a:ext>
            </a:extLst>
          </p:cNvPr>
          <p:cNvSpPr/>
          <p:nvPr/>
        </p:nvSpPr>
        <p:spPr>
          <a:xfrm>
            <a:off x="228600" y="2663132"/>
            <a:ext cx="8452788" cy="2211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library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77301-FA27-0E4B-8F1F-597DEA15A823}"/>
              </a:ext>
            </a:extLst>
          </p:cNvPr>
          <p:cNvSpPr/>
          <p:nvPr/>
        </p:nvSpPr>
        <p:spPr>
          <a:xfrm>
            <a:off x="4524865" y="1527141"/>
            <a:ext cx="576469" cy="4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 Sub 		   	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abstract type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applySub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lookup index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lift 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go under binder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3DD87-AA19-ED45-BE34-D0E53F508603}"/>
              </a:ext>
            </a:extLst>
          </p:cNvPr>
          <p:cNvSpPr txBox="1"/>
          <p:nvPr/>
        </p:nvSpPr>
        <p:spPr>
          <a:xfrm>
            <a:off x="477078" y="489529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1352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8D6A6-011B-3B44-81B9-C062207D7213}"/>
              </a:ext>
            </a:extLst>
          </p:cNvPr>
          <p:cNvSpPr/>
          <p:nvPr/>
        </p:nvSpPr>
        <p:spPr>
          <a:xfrm>
            <a:off x="228600" y="1117790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 Sub a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'a' is the AST type, like Exp </a:t>
            </a: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var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var constructor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AST traversal</a:t>
            </a: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a      </a:t>
            </a:r>
            <a:r>
              <a:rPr lang="en-US" sz="2000" i="1" dirty="0">
                <a:solidFill>
                  <a:srgbClr val="448C27"/>
                </a:solidFill>
                <a:latin typeface="Menlo" panose="020B0609030804020204" pitchFamily="49" charset="0"/>
              </a:rPr>
              <a:t>-- create a substitution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1342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7A43CE-6798-704C-874A-8755B763ECFD}"/>
              </a:ext>
            </a:extLst>
          </p:cNvPr>
          <p:cNvSpPr/>
          <p:nvPr/>
        </p:nvSpPr>
        <p:spPr>
          <a:xfrm>
            <a:off x="228600" y="12382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34679"/>
            <a:ext cx="8768848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u="sng" dirty="0">
                <a:solidFill>
                  <a:srgbClr val="FF0000"/>
                </a:solidFill>
                <a:latin typeface="Menlo" panose="020B0609030804020204" pitchFamily="49" charset="0"/>
              </a:rPr>
              <a:t>lift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448C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36425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2E94C7-DC36-624D-8879-5BF92A7DD8DD}"/>
              </a:ext>
            </a:extLst>
          </p:cNvPr>
          <p:cNvSpPr/>
          <p:nvPr/>
        </p:nvSpPr>
        <p:spPr>
          <a:xfrm>
            <a:off x="238539" y="11239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90758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536B-8E78-1641-8BFE-F9CFC4FFB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strongly-typed AST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36F2-647F-D745-8F63-EF9804753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types to rule out errors</a:t>
            </a:r>
          </a:p>
        </p:txBody>
      </p:sp>
    </p:spTree>
    <p:extLst>
      <p:ext uri="{BB962C8B-B14F-4D97-AF65-F5344CB8AC3E}">
        <p14:creationId xmlns:p14="http://schemas.microsoft.com/office/powerpoint/2010/main" val="4174196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196BE3-C5C4-FF42-A03B-355564EDB9B1}"/>
              </a:ext>
            </a:extLst>
          </p:cNvPr>
          <p:cNvSpPr/>
          <p:nvPr/>
        </p:nvSpPr>
        <p:spPr>
          <a:xfrm>
            <a:off x="238539" y="1133061"/>
            <a:ext cx="8452788" cy="3733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Strongly-typed 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[Ty] -&gt; Ty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t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Sing</a:t>
            </a:r>
            <a:r>
              <a:rPr lang="el-GR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t1 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(t1:g) t2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(t1 :-&gt; t2)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(t1 :-&gt; t2)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t1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g 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9816-14BE-1F4F-A886-68ABF3CD6865}"/>
              </a:ext>
            </a:extLst>
          </p:cNvPr>
          <p:cNvSpPr txBox="1"/>
          <p:nvPr/>
        </p:nvSpPr>
        <p:spPr>
          <a:xfrm>
            <a:off x="1" y="4866501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491C3940-E681-2547-BE85-FE4732E67E14}"/>
              </a:ext>
            </a:extLst>
          </p:cNvPr>
          <p:cNvSpPr/>
          <p:nvPr/>
        </p:nvSpPr>
        <p:spPr>
          <a:xfrm>
            <a:off x="6020554" y="1238249"/>
            <a:ext cx="2801294" cy="855467"/>
          </a:xfrm>
          <a:prstGeom prst="accentBorderCallout1">
            <a:avLst>
              <a:gd name="adj1" fmla="val 18750"/>
              <a:gd name="adj2" fmla="val -8333"/>
              <a:gd name="adj3" fmla="val 63306"/>
              <a:gd name="adj4" fmla="val -118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"typing context" </a:t>
            </a:r>
            <a:br>
              <a:rPr lang="en-US" dirty="0"/>
            </a:br>
            <a:r>
              <a:rPr lang="en-US" dirty="0"/>
              <a:t>nth Ty in list is type of nth bound variable</a:t>
            </a: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4BE5E71F-2F4B-3A47-A1C5-C11C152C19CB}"/>
              </a:ext>
            </a:extLst>
          </p:cNvPr>
          <p:cNvSpPr/>
          <p:nvPr/>
        </p:nvSpPr>
        <p:spPr>
          <a:xfrm>
            <a:off x="6465824" y="3452586"/>
            <a:ext cx="2607398" cy="865908"/>
          </a:xfrm>
          <a:prstGeom prst="accentBorderCallout1">
            <a:avLst>
              <a:gd name="adj1" fmla="val 18750"/>
              <a:gd name="adj2" fmla="val -8333"/>
              <a:gd name="adj3" fmla="val 1686"/>
              <a:gd name="adj4" fmla="val -44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new type to the context in the body of the lambda (via cons)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C0F2117D-E2D0-CC43-ABC0-3DAF14D78898}"/>
              </a:ext>
            </a:extLst>
          </p:cNvPr>
          <p:cNvSpPr/>
          <p:nvPr/>
        </p:nvSpPr>
        <p:spPr>
          <a:xfrm>
            <a:off x="6020554" y="2232461"/>
            <a:ext cx="2922760" cy="865908"/>
          </a:xfrm>
          <a:prstGeom prst="accentBorderCallout1">
            <a:avLst>
              <a:gd name="adj1" fmla="val 18750"/>
              <a:gd name="adj2" fmla="val -8333"/>
              <a:gd name="adj3" fmla="val 55234"/>
              <a:gd name="adj4" fmla="val -10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selects a type from the context (&amp; must be in range) 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9ADD490A-BBAD-3848-86D6-47D933B5723C}"/>
              </a:ext>
            </a:extLst>
          </p:cNvPr>
          <p:cNvSpPr/>
          <p:nvPr/>
        </p:nvSpPr>
        <p:spPr>
          <a:xfrm>
            <a:off x="4046899" y="4274357"/>
            <a:ext cx="1439501" cy="579422"/>
          </a:xfrm>
          <a:prstGeom prst="accentBorderCallout1">
            <a:avLst>
              <a:gd name="adj1" fmla="val 18750"/>
              <a:gd name="adj2" fmla="val -8333"/>
              <a:gd name="adj3" fmla="val -134375"/>
              <a:gd name="adj4" fmla="val -130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I'll come back to this</a:t>
            </a:r>
          </a:p>
        </p:txBody>
      </p:sp>
    </p:spTree>
    <p:extLst>
      <p:ext uri="{BB962C8B-B14F-4D97-AF65-F5344CB8AC3E}">
        <p14:creationId xmlns:p14="http://schemas.microsoft.com/office/powerpoint/2010/main" val="412110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360227-77E3-7B40-95FB-0AE77F8373EC}"/>
              </a:ext>
            </a:extLst>
          </p:cNvPr>
          <p:cNvSpPr/>
          <p:nvPr/>
        </p:nvSpPr>
        <p:spPr>
          <a:xfrm>
            <a:off x="228600" y="1133518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A reference to a specific element in the list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] -&gt;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Z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u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</a:t>
            </a:r>
            <a:r>
              <a:rPr lang="en-US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Idx</a:t>
            </a: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 has a polymorphic kind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tx2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:: </a:t>
            </a:r>
            <a:r>
              <a:rPr lang="en-US" dirty="0" err="1">
                <a:solidFill>
                  <a:schemeClr val="tx2"/>
                </a:solidFill>
                <a:latin typeface="Menlo" panose="020B0609030804020204" pitchFamily="49" charset="0"/>
              </a:rPr>
              <a:t>forall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k. [k] -&gt; k -&gt; Type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Exp :: [Ty] -&gt; Ty -&gt; Type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95250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11477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746A7A-83DC-6543-AB5D-0471434A29A8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6FBE0-F1D1-284F-BE53-CED3007C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000C-07B5-AA47-BD94-E5C783F9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case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{}  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impossible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'[]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AAAAAA"/>
                </a:solidFill>
                <a:latin typeface="Menlo" panose="020B0609030804020204" pitchFamily="49" charset="0"/>
              </a:rPr>
              <a:t> 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</a:t>
            </a:r>
            <a:r>
              <a:rPr lang="en-US" sz="1800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stepApp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 (</a:t>
            </a:r>
            <a:r>
              <a:rPr lang="en-US" sz="1800" i="1" dirty="0" err="1">
                <a:solidFill>
                  <a:schemeClr val="accent6"/>
                </a:solidFill>
                <a:latin typeface="Menlo" panose="020B0609030804020204" pitchFamily="49" charset="0"/>
              </a:rPr>
              <a:t>IntE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 x) e2 = error "Type error"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case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of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{}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i="1" dirty="0">
                <a:solidFill>
                  <a:schemeClr val="accent6"/>
                </a:solidFill>
                <a:latin typeface="Menlo" panose="020B0609030804020204" pitchFamily="49" charset="0"/>
              </a:rPr>
              <a:t>-- impossible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singleSub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e2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49D4-250B-2147-BDDD-B213A34B228A}"/>
              </a:ext>
            </a:extLst>
          </p:cNvPr>
          <p:cNvSpPr txBox="1"/>
          <p:nvPr/>
        </p:nvSpPr>
        <p:spPr>
          <a:xfrm>
            <a:off x="1" y="4866501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7920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AD9D-7F5F-B347-9524-BEBDBC76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23" y="461437"/>
            <a:ext cx="6152462" cy="994172"/>
          </a:xfrm>
        </p:spPr>
        <p:txBody>
          <a:bodyPr>
            <a:normAutofit/>
          </a:bodyPr>
          <a:lstStyle/>
          <a:p>
            <a:r>
              <a:rPr lang="en-US" sz="4000" dirty="0"/>
              <a:t>Announcement: ICFP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3D691-50E5-0A4D-8A8D-3A3F0F31A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23" y="1706394"/>
            <a:ext cx="5834227" cy="2587960"/>
          </a:xfrm>
        </p:spPr>
        <p:txBody>
          <a:bodyPr anchor="ctr">
            <a:noAutofit/>
          </a:bodyPr>
          <a:lstStyle/>
          <a:p>
            <a:r>
              <a:rPr lang="en-US" sz="2400" dirty="0"/>
              <a:t>ONLINE conference, August 23-28</a:t>
            </a:r>
          </a:p>
          <a:p>
            <a:pPr marL="342900" lvl="1" indent="0">
              <a:buNone/>
            </a:pPr>
            <a:r>
              <a:rPr lang="en-US" sz="2400" dirty="0">
                <a:hlinkClick r:id="rId3"/>
              </a:rPr>
              <a:t>https://icfp20.sigplan.org/</a:t>
            </a:r>
            <a:endParaRPr lang="en-US" sz="2400" dirty="0"/>
          </a:p>
          <a:p>
            <a:pPr marL="342900" lvl="1" indent="0">
              <a:buNone/>
            </a:pPr>
            <a:r>
              <a:rPr lang="en-US" sz="2400" dirty="0"/>
              <a:t>Accepted paper list is out!</a:t>
            </a:r>
          </a:p>
          <a:p>
            <a:r>
              <a:rPr lang="en-US" sz="2400" dirty="0"/>
              <a:t>Now open: </a:t>
            </a:r>
            <a:r>
              <a:rPr lang="en-US" sz="2400" b="1" dirty="0"/>
              <a:t>Call for tutorials, panels and discussions</a:t>
            </a:r>
          </a:p>
          <a:p>
            <a:pPr lvl="1"/>
            <a:r>
              <a:rPr lang="en-US" sz="2400" dirty="0"/>
              <a:t>Any topic of interest to FP community, broadly interpreted</a:t>
            </a:r>
          </a:p>
          <a:p>
            <a:pPr lvl="1"/>
            <a:r>
              <a:rPr lang="en-US" sz="2400" dirty="0"/>
              <a:t>Submit proposal by July 22</a:t>
            </a:r>
            <a:r>
              <a:rPr lang="en-US" sz="2400" baseline="30000" dirty="0"/>
              <a:t>nd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F80D45D7-33ED-40BB-8027-510D4002F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D44113-F370-334C-BD55-AE5314B4F8FF}"/>
              </a:ext>
            </a:extLst>
          </p:cNvPr>
          <p:cNvSpPr/>
          <p:nvPr/>
        </p:nvSpPr>
        <p:spPr>
          <a:xfrm>
            <a:off x="228600" y="1123950"/>
            <a:ext cx="8452788" cy="3631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Substitution applies to indices in context g1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/>
                </a:solidFill>
                <a:latin typeface="Menlo" panose="020B0609030804020204" pitchFamily="49" charset="0"/>
              </a:rPr>
              <a:t>-- and produces terms in context g2</a:t>
            </a: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type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[k]-&gt;k-&gt;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(g1 :: [k]) (g2 :: [k])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]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  var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g1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g1 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singleSub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20913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62DD10-91C8-1447-BBB4-CE1848CC6846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F8A1-BA07-6841-8A00-C8E9A17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Strongly-typed</a:t>
            </a:r>
            <a:r>
              <a:rPr lang="en-US" dirty="0"/>
              <a:t>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3EF-5059-5146-9E12-6785B03FD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995091" cy="346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var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g1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g1 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g2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x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lift s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20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20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E0F9E-A095-2A4B-A487-1A6AF93CC28A}"/>
              </a:ext>
            </a:extLst>
          </p:cNvPr>
          <p:cNvSpPr txBox="1"/>
          <p:nvPr/>
        </p:nvSpPr>
        <p:spPr>
          <a:xfrm>
            <a:off x="0" y="4866501"/>
            <a:ext cx="95250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SubstTyped.hs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91983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FC65-D9A4-B347-B4AE-F2750969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04" y="1"/>
            <a:ext cx="7886700" cy="1665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STLC to System 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A5989-3A5E-C94E-A484-DC2970355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304" y="2139553"/>
            <a:ext cx="7886700" cy="11251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84111D-2A01-E24B-AE64-B0AFEA1E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" y="1867949"/>
            <a:ext cx="7886700" cy="2401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F25275-8E16-9B4A-829E-D72DC792E565}"/>
              </a:ext>
            </a:extLst>
          </p:cNvPr>
          <p:cNvSpPr/>
          <p:nvPr/>
        </p:nvSpPr>
        <p:spPr>
          <a:xfrm>
            <a:off x="72065" y="4866501"/>
            <a:ext cx="22926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dirty="0">
                <a:hlinkClick r:id="rId3"/>
              </a:rPr>
              <a:t>https://en.wikipedia.org/wiki/System_F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21695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66EDD5-6291-C942-AC4D-B5097A64D7E0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Strongly-typed System 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 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[Ty]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-&gt; Ty -&gt; 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7A3E9D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S.Idx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g 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t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l-GR" dirty="0">
                <a:solidFill>
                  <a:srgbClr val="7A3E9D"/>
                </a:solidFill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t1 :: Ty)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(t1:g) t2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(t1 :-&gt; t2)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(t1 :-&gt; t2)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 t1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g t2</a:t>
            </a:r>
          </a:p>
          <a:p>
            <a:pPr marL="0" indent="0">
              <a:buNone/>
            </a:pP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  (more)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9816-14BE-1F4F-A886-68ABF3CD6865}"/>
              </a:ext>
            </a:extLst>
          </p:cNvPr>
          <p:cNvSpPr txBox="1"/>
          <p:nvPr/>
        </p:nvSpPr>
        <p:spPr>
          <a:xfrm>
            <a:off x="0" y="4917115"/>
            <a:ext cx="10182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SimpleTyped.hs</a:t>
            </a:r>
            <a:endParaRPr lang="en-US" sz="1013" dirty="0"/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838FFD7B-6E58-5049-80DF-624AE40FCB18}"/>
              </a:ext>
            </a:extLst>
          </p:cNvPr>
          <p:cNvSpPr/>
          <p:nvPr/>
        </p:nvSpPr>
        <p:spPr>
          <a:xfrm>
            <a:off x="6165409" y="1846540"/>
            <a:ext cx="2801294" cy="374262"/>
          </a:xfrm>
          <a:prstGeom prst="accentBorderCallout1">
            <a:avLst>
              <a:gd name="adj1" fmla="val 18750"/>
              <a:gd name="adj2" fmla="val -8333"/>
              <a:gd name="adj3" fmla="val -79278"/>
              <a:gd name="adj4" fmla="val -18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"Weakly-typed" index </a:t>
            </a: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D44A8E98-67EC-034B-BDBC-2829B1F26E8D}"/>
              </a:ext>
            </a:extLst>
          </p:cNvPr>
          <p:cNvSpPr/>
          <p:nvPr/>
        </p:nvSpPr>
        <p:spPr>
          <a:xfrm>
            <a:off x="6165409" y="2361296"/>
            <a:ext cx="2801294" cy="891601"/>
          </a:xfrm>
          <a:prstGeom prst="accentBorderCallout1">
            <a:avLst>
              <a:gd name="adj1" fmla="val 18750"/>
              <a:gd name="adj2" fmla="val -8333"/>
              <a:gd name="adj3" fmla="val -33631"/>
              <a:gd name="adj4" fmla="val -1049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GADT parameters </a:t>
            </a:r>
            <a:br>
              <a:rPr lang="en-US" dirty="0"/>
            </a:br>
            <a:r>
              <a:rPr lang="en-US" dirty="0"/>
              <a:t>as STLC: Not tracking</a:t>
            </a:r>
            <a:br>
              <a:rPr lang="en-US" dirty="0"/>
            </a:br>
            <a:r>
              <a:rPr lang="en-US" dirty="0"/>
              <a:t> scoping of type variables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A837AC98-283D-7041-A1E9-2EE3824174A9}"/>
              </a:ext>
            </a:extLst>
          </p:cNvPr>
          <p:cNvSpPr/>
          <p:nvPr/>
        </p:nvSpPr>
        <p:spPr>
          <a:xfrm>
            <a:off x="6150362" y="3412210"/>
            <a:ext cx="2801294" cy="891601"/>
          </a:xfrm>
          <a:prstGeom prst="accentBorderCallout1">
            <a:avLst>
              <a:gd name="adj1" fmla="val 76629"/>
              <a:gd name="adj2" fmla="val -7363"/>
              <a:gd name="adj3" fmla="val 150305"/>
              <a:gd name="adj4" fmla="val -158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 to existing STLC data constructors</a:t>
            </a:r>
          </a:p>
          <a:p>
            <a:pPr algn="ctr"/>
            <a:r>
              <a:rPr lang="en-US" dirty="0"/>
              <a:t>More constructors to come</a:t>
            </a:r>
          </a:p>
        </p:txBody>
      </p:sp>
    </p:spTree>
    <p:extLst>
      <p:ext uri="{BB962C8B-B14F-4D97-AF65-F5344CB8AC3E}">
        <p14:creationId xmlns:p14="http://schemas.microsoft.com/office/powerpoint/2010/main" val="41605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4B39DC-3F21-5C4B-9110-A0C843145849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substitution 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var =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VarTy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t2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lift 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59622-F43C-9A4F-9C16-C70CE5739D08}"/>
              </a:ext>
            </a:extLst>
          </p:cNvPr>
          <p:cNvSpPr txBox="1"/>
          <p:nvPr/>
        </p:nvSpPr>
        <p:spPr>
          <a:xfrm>
            <a:off x="1" y="4866501"/>
            <a:ext cx="5629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408446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5585CC-0B85-3F4F-BF94-B2E0DCB5B827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substitution 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$(singletons [d| 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            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var =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VarTy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t1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t2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applySub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latin typeface="Menlo" panose="020B0609030804020204" pitchFamily="49" charset="0"/>
              </a:rPr>
              <a:t>l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ift 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|])</a:t>
            </a:r>
          </a:p>
          <a:p>
            <a:pPr marL="0" indent="0">
              <a:buNone/>
            </a:pPr>
            <a:endParaRPr lang="en-US" dirty="0">
              <a:solidFill>
                <a:srgbClr val="77777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59622-F43C-9A4F-9C16-C70CE5739D08}"/>
              </a:ext>
            </a:extLst>
          </p:cNvPr>
          <p:cNvSpPr txBox="1"/>
          <p:nvPr/>
        </p:nvSpPr>
        <p:spPr>
          <a:xfrm>
            <a:off x="1" y="4866501"/>
            <a:ext cx="5629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83378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A3F8-9067-FC41-8F2A-C4166EC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by Singletons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A97-FF84-1B42-BE94-8A33111E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561457" cy="397457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       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generated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(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:%-&gt;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b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n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family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k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 ::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in library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)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STy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 a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generated</a:t>
            </a:r>
          </a:p>
          <a:p>
            <a:pPr marL="0" indent="0">
              <a:buNone/>
            </a:pPr>
            <a:endParaRPr lang="en-US" sz="1800" b="1" dirty="0">
              <a:solidFill>
                <a:srgbClr val="AA373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exTy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example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exTy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:%-&gt;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A3F8-9067-FC41-8F2A-C4166EC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by Singletons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A97-FF84-1B42-BE94-8A33111E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8768848" cy="397457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family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IntTy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:-&gt;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VarTy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ApplySubst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x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type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Lift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4B69C6"/>
                </a:solidFill>
                <a:latin typeface="Menlo" panose="020B0609030804020204" pitchFamily="49" charset="0"/>
              </a:rPr>
              <a:t>forall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).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     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SSubstDB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a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=&gt;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    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SIntTy</a:t>
            </a:r>
            <a:endParaRPr lang="en-US" sz="1800" dirty="0">
              <a:solidFill>
                <a:srgbClr val="9C5D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…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09BB73-69A7-4441-A17E-740BF3D59EC5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 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|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[Ty] -&gt; Ty -&gt; Type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…</a:t>
            </a: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l-GR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l-GR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SingleSub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t2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t1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IncList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      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PolyTy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D52EF-9532-AA46-A67B-3D71F3F3BF3B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D3DD-6049-354F-B939-CABD9CE2382D}"/>
              </a:ext>
            </a:extLst>
          </p:cNvPr>
          <p:cNvSpPr txBox="1"/>
          <p:nvPr/>
        </p:nvSpPr>
        <p:spPr>
          <a:xfrm>
            <a:off x="2445448" y="4632723"/>
            <a:ext cx="227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18F351FF-AA91-FC4F-B8A0-1230F0A13A3B}"/>
              </a:ext>
            </a:extLst>
          </p:cNvPr>
          <p:cNvSpPr/>
          <p:nvPr/>
        </p:nvSpPr>
        <p:spPr>
          <a:xfrm>
            <a:off x="5459235" y="2383210"/>
            <a:ext cx="3548958" cy="620163"/>
          </a:xfrm>
          <a:prstGeom prst="accent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Promoted versions of "</a:t>
            </a:r>
            <a:r>
              <a:rPr lang="en-US" dirty="0" err="1"/>
              <a:t>subst</a:t>
            </a:r>
            <a:r>
              <a:rPr lang="en-US" dirty="0"/>
              <a:t>" and "</a:t>
            </a:r>
            <a:r>
              <a:rPr lang="en-US" dirty="0" err="1"/>
              <a:t>singleSub</a:t>
            </a:r>
            <a:r>
              <a:rPr lang="en-US" dirty="0"/>
              <a:t>", via singletons library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46912ABB-B0FA-444C-AA77-AFD15A61F5C7}"/>
              </a:ext>
            </a:extLst>
          </p:cNvPr>
          <p:cNvSpPr/>
          <p:nvPr/>
        </p:nvSpPr>
        <p:spPr>
          <a:xfrm>
            <a:off x="5530154" y="4080707"/>
            <a:ext cx="3161173" cy="620163"/>
          </a:xfrm>
          <a:prstGeom prst="accentBorderCallout1">
            <a:avLst>
              <a:gd name="adj1" fmla="val 18750"/>
              <a:gd name="adj2" fmla="val -8333"/>
              <a:gd name="adj3" fmla="val -21806"/>
              <a:gd name="adj4" fmla="val -60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 all type variables in the context (not shown)</a:t>
            </a: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6DF1C1A2-CD4D-F843-8F83-5D3B8AD7EAAA}"/>
              </a:ext>
            </a:extLst>
          </p:cNvPr>
          <p:cNvSpPr/>
          <p:nvPr/>
        </p:nvSpPr>
        <p:spPr>
          <a:xfrm>
            <a:off x="5779690" y="1529269"/>
            <a:ext cx="2911637" cy="620163"/>
          </a:xfrm>
          <a:prstGeom prst="accentBorderCallout1">
            <a:avLst>
              <a:gd name="adj1" fmla="val 81524"/>
              <a:gd name="adj2" fmla="val -5218"/>
              <a:gd name="adj3" fmla="val 217609"/>
              <a:gd name="adj4" fmla="val -59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Singleton type for Ty, </a:t>
            </a:r>
            <a:br>
              <a:rPr lang="en-US" dirty="0"/>
            </a:br>
            <a:r>
              <a:rPr lang="en-US" dirty="0"/>
              <a:t>via singletons library </a:t>
            </a:r>
          </a:p>
        </p:txBody>
      </p:sp>
    </p:spTree>
    <p:extLst>
      <p:ext uri="{BB962C8B-B14F-4D97-AF65-F5344CB8AC3E}">
        <p14:creationId xmlns:p14="http://schemas.microsoft.com/office/powerpoint/2010/main" val="466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E9DC6E-3FF7-4948-8D26-81030B28F454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58C91-E3B2-874D-AED4-B1BA8A71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substitution – straightforward*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E50-E0EF-5E41-93FB-0A4F719D9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instance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SubstDB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var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S.applySub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ty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ty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S.s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lift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incTy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 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latin typeface="Menlo" panose="020B0609030804020204" pitchFamily="49" charset="0"/>
              </a:rPr>
              <a:t>S.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C1621-05B6-D04F-AD8E-2EAF2EA1E248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70338-2D9B-ED44-98CA-E0A8797ECB3D}"/>
              </a:ext>
            </a:extLst>
          </p:cNvPr>
          <p:cNvSpPr txBox="1"/>
          <p:nvPr/>
        </p:nvSpPr>
        <p:spPr>
          <a:xfrm>
            <a:off x="5367596" y="4533661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incTy</a:t>
            </a:r>
            <a:r>
              <a:rPr lang="en-US" dirty="0"/>
              <a:t> has issues, will discuss later</a:t>
            </a:r>
          </a:p>
        </p:txBody>
      </p:sp>
    </p:spTree>
    <p:extLst>
      <p:ext uri="{BB962C8B-B14F-4D97-AF65-F5344CB8AC3E}">
        <p14:creationId xmlns:p14="http://schemas.microsoft.com/office/powerpoint/2010/main" val="92961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288" y="227693"/>
            <a:ext cx="4301692" cy="4422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D0BCD-A100-1541-9198-5DDE4717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80197"/>
            <a:ext cx="3929634" cy="100873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 Challenge Problem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267" y="1538015"/>
            <a:ext cx="342183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655D-B7B2-6249-9C0E-4A7F2DAF1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7" y="1591322"/>
            <a:ext cx="3926618" cy="2829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Create a </a:t>
            </a:r>
            <a:r>
              <a:rPr lang="en-US" sz="1800" b="1" dirty="0">
                <a:solidFill>
                  <a:schemeClr val="bg1"/>
                </a:solidFill>
              </a:rPr>
              <a:t>strongly-typed representation</a:t>
            </a:r>
            <a:r>
              <a:rPr lang="en-US" sz="1800" dirty="0">
                <a:solidFill>
                  <a:schemeClr val="bg1"/>
                </a:solidFill>
              </a:rPr>
              <a:t> of </a:t>
            </a:r>
            <a:r>
              <a:rPr lang="en-US" sz="1800" b="1" dirty="0">
                <a:solidFill>
                  <a:schemeClr val="bg1"/>
                </a:solidFill>
              </a:rPr>
              <a:t>System F</a:t>
            </a:r>
            <a:r>
              <a:rPr lang="en-US" sz="1800" dirty="0">
                <a:solidFill>
                  <a:schemeClr val="bg1"/>
                </a:solidFill>
              </a:rPr>
              <a:t> terms, using your favorite programming language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System F</a:t>
            </a:r>
            <a:r>
              <a:rPr lang="en-US" sz="1800" dirty="0">
                <a:solidFill>
                  <a:schemeClr val="bg1"/>
                </a:solidFill>
              </a:rPr>
              <a:t>: typed language with parametric polymorphism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Strongly-typed representation</a:t>
            </a:r>
            <a:r>
              <a:rPr lang="en-US" sz="1800" dirty="0">
                <a:solidFill>
                  <a:schemeClr val="bg1"/>
                </a:solidFill>
              </a:rPr>
              <a:t>: only work with well-typed terms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0CE083-E6DE-8344-8230-50444984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1959" y="1266188"/>
            <a:ext cx="4059753" cy="2489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3E6A4-8A4D-0A41-8C86-2207D1858241}"/>
              </a:ext>
            </a:extLst>
          </p:cNvPr>
          <p:cNvSpPr txBox="1"/>
          <p:nvPr/>
        </p:nvSpPr>
        <p:spPr>
          <a:xfrm>
            <a:off x="4887179" y="4280918"/>
            <a:ext cx="394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sweirich</a:t>
            </a:r>
            <a:r>
              <a:rPr lang="en-US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380736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22232E-18E7-4647-B5D1-9E1F7F52ADC4}"/>
              </a:ext>
            </a:extLst>
          </p:cNvPr>
          <p:cNvSpPr/>
          <p:nvPr/>
        </p:nvSpPr>
        <p:spPr>
          <a:xfrm>
            <a:off x="228599" y="1123949"/>
            <a:ext cx="8676861" cy="3742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583-8648-7947-92B9-D6475E13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301" y="240507"/>
            <a:ext cx="6797552" cy="815295"/>
          </a:xfrm>
        </p:spPr>
        <p:txBody>
          <a:bodyPr/>
          <a:lstStyle/>
          <a:p>
            <a:r>
              <a:rPr lang="en-US" dirty="0"/>
              <a:t>Roar!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94AB-2BEB-B84A-9A87-0FBE835D9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4B69C6"/>
                </a:solidFill>
                <a:latin typeface="Menlo" panose="020B0609030804020204" pitchFamily="49" charset="0"/>
              </a:rPr>
              <a:t>forall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Sing</a:t>
            </a:r>
            <a:r>
              <a:rPr lang="el-GR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l-GR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Sub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Subst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…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other cases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s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e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7A3E9D"/>
                </a:solidFill>
                <a:latin typeface="Menlo" panose="020B0609030804020204" pitchFamily="49" charset="0"/>
              </a:rPr>
              <a:t>IncList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g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t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TyLam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substTy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(</a:t>
            </a:r>
            <a:r>
              <a:rPr lang="en-US" sz="18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sLift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 </a:t>
            </a:r>
            <a:r>
              <a:rPr lang="en-US" sz="1800" u="sng" dirty="0">
                <a:solidFill>
                  <a:srgbClr val="FF0000"/>
                </a:solidFill>
                <a:latin typeface="Menlo" panose="020B0609030804020204" pitchFamily="49" charset="0"/>
              </a:rPr>
              <a:t>e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</a:rPr>
              <a:t>-- TYPE ERROR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-- Have: Exp 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(Map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(Lift s))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g))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(Lift s) 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-- 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TyLam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wants: Exp 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(Map (</a:t>
            </a:r>
            <a:r>
              <a:rPr lang="en-US" sz="1600" u="sng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u="sng" dirty="0">
                <a:solidFill>
                  <a:srgbClr val="FF0000"/>
                </a:solidFill>
                <a:latin typeface="Menlo" panose="020B0609030804020204" pitchFamily="49" charset="0"/>
              </a:rPr>
              <a:t> s) g))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(Lift s) t)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   to produce: Exp (Map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s) g)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s (</a:t>
            </a:r>
            <a:r>
              <a:rPr lang="en-US" sz="1600" dirty="0" err="1">
                <a:solidFill>
                  <a:srgbClr val="333333"/>
                </a:solidFill>
                <a:latin typeface="Menlo" panose="020B0609030804020204" pitchFamily="49" charset="0"/>
              </a:rPr>
              <a:t>PolyTy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t))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127DD-90A0-0D4D-AE46-6CECEB50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-3532"/>
            <a:ext cx="1089149" cy="1127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F1F60-3E86-8B43-930D-72047B1A8E43}"/>
              </a:ext>
            </a:extLst>
          </p:cNvPr>
          <p:cNvSpPr txBox="1"/>
          <p:nvPr/>
        </p:nvSpPr>
        <p:spPr>
          <a:xfrm>
            <a:off x="0" y="4866501"/>
            <a:ext cx="8867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PolyTyped.hs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1371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D45B-82CD-4A45-B19E-F2BCFA54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type-level reasoning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B4636-F28A-2B4A-AE00-20F9497F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GHC cannot show these two types equal</a:t>
            </a:r>
          </a:p>
          <a:p>
            <a:pPr marL="0" indent="0">
              <a:buNone/>
            </a:pPr>
            <a:r>
              <a:rPr lang="en-US" sz="2400" dirty="0"/>
              <a:t>      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Map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(Lift s))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g)</a:t>
            </a:r>
            <a:r>
              <a:rPr lang="en-US" sz="2400" dirty="0">
                <a:solidFill>
                  <a:srgbClr val="333333"/>
                </a:solidFill>
                <a:latin typeface="Menlo" panose="020B0609030804020204" pitchFamily="49" charset="0"/>
              </a:rPr>
              <a:t> ~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(Map (</a:t>
            </a:r>
            <a:r>
              <a:rPr lang="en-US" sz="24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  <a:t> s) g)</a:t>
            </a:r>
            <a:br>
              <a:rPr lang="en-US" sz="2400" dirty="0">
                <a:solidFill>
                  <a:srgbClr val="FF0000"/>
                </a:solidFill>
                <a:latin typeface="Menlo" panose="020B0609030804020204" pitchFamily="49" charset="0"/>
              </a:rPr>
            </a:br>
            <a:endParaRPr lang="en-US" sz="2400" dirty="0"/>
          </a:p>
          <a:p>
            <a:r>
              <a:rPr lang="en-US" sz="2400" dirty="0"/>
              <a:t>In Coq or </a:t>
            </a:r>
            <a:r>
              <a:rPr lang="en-US" sz="2400" dirty="0" err="1"/>
              <a:t>Agda</a:t>
            </a:r>
            <a:r>
              <a:rPr lang="en-US" sz="2400" dirty="0"/>
              <a:t> we would </a:t>
            </a:r>
            <a:r>
              <a:rPr lang="en-US" sz="2400" i="1" dirty="0"/>
              <a:t>prove</a:t>
            </a:r>
            <a:r>
              <a:rPr lang="en-US" sz="2400" dirty="0"/>
              <a:t> it  (and Benton et al. do so)</a:t>
            </a:r>
          </a:p>
          <a:p>
            <a:r>
              <a:rPr lang="en-US" sz="2400" dirty="0"/>
              <a:t>Haskell is </a:t>
            </a:r>
            <a:r>
              <a:rPr lang="en-US" sz="2400" i="1" dirty="0"/>
              <a:t>not</a:t>
            </a:r>
            <a:r>
              <a:rPr lang="en-US" sz="2400" dirty="0"/>
              <a:t> a proof assistant, so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4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325B-D117-044D-BB0E-9E38FF10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Haskell is not a proof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636F-9CA7-644C-BF9B-ECC08D5D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Get type class constraint solver to prove it?</a:t>
            </a:r>
          </a:p>
          <a:p>
            <a:pPr lvl="1"/>
            <a:r>
              <a:rPr lang="en-US" sz="2000" dirty="0"/>
              <a:t>Works for simple properties, but not here</a:t>
            </a:r>
          </a:p>
          <a:p>
            <a:r>
              <a:rPr lang="en-US" sz="2400" dirty="0"/>
              <a:t>Check the property at runtime?</a:t>
            </a:r>
          </a:p>
          <a:p>
            <a:pPr lvl="1"/>
            <a:r>
              <a:rPr lang="en-US" sz="2000" dirty="0"/>
              <a:t>Runtime cost for doing the check, typing context not available</a:t>
            </a:r>
          </a:p>
          <a:p>
            <a:r>
              <a:rPr lang="en-US" sz="2400" dirty="0"/>
              <a:t>Solution(?) </a:t>
            </a:r>
          </a:p>
          <a:p>
            <a:pPr lvl="1"/>
            <a:r>
              <a:rPr lang="en-US" sz="2000" dirty="0"/>
              <a:t>Axiom implemented by </a:t>
            </a:r>
            <a:r>
              <a:rPr lang="en-US" sz="2000" dirty="0" err="1"/>
              <a:t>unsafeCoerce</a:t>
            </a:r>
            <a:r>
              <a:rPr lang="en-US" sz="2000" dirty="0"/>
              <a:t>, carefully marked in a separate file</a:t>
            </a:r>
          </a:p>
          <a:p>
            <a:pPr lvl="1"/>
            <a:r>
              <a:rPr lang="en-US" sz="2000" dirty="0"/>
              <a:t>Dangerous; an invalid axiom could cause GHC to </a:t>
            </a:r>
            <a:r>
              <a:rPr lang="en-US" sz="2000" dirty="0" err="1"/>
              <a:t>segfault</a:t>
            </a:r>
            <a:endParaRPr lang="en-US" sz="2000" dirty="0"/>
          </a:p>
          <a:p>
            <a:pPr lvl="1"/>
            <a:r>
              <a:rPr lang="en-US" sz="2000" dirty="0"/>
              <a:t>Justified via external means (proof in Coq version, </a:t>
            </a:r>
            <a:r>
              <a:rPr lang="en-US" sz="2000" dirty="0" err="1"/>
              <a:t>QuickCheck</a:t>
            </a:r>
            <a:r>
              <a:rPr lang="en-US" sz="2000" dirty="0"/>
              <a:t> tests, etc.)</a:t>
            </a:r>
          </a:p>
          <a:p>
            <a:pPr marL="685800" lvl="2" indent="0">
              <a:buNone/>
            </a:pP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prop_axiom1 :: Sub Ty -&gt; [Ty] -&gt; Bool</a:t>
            </a:r>
          </a:p>
          <a:p>
            <a:pPr marL="685800" lvl="2" indent="0">
              <a:buNone/>
            </a:pP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prop_axiom1 s g = map (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 (lift s)) (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 g) </a:t>
            </a:r>
            <a:b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                    == 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incList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 (map (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subst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 s) g)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B105F8-CF49-784A-A98B-93AABCC7A553}"/>
              </a:ext>
            </a:extLst>
          </p:cNvPr>
          <p:cNvGrpSpPr/>
          <p:nvPr/>
        </p:nvGrpSpPr>
        <p:grpSpPr>
          <a:xfrm>
            <a:off x="4516584" y="6842"/>
            <a:ext cx="4701471" cy="5187011"/>
            <a:chOff x="4572000" y="-30102"/>
            <a:chExt cx="4701471" cy="5187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D38990-2F07-8840-BCDB-D360DCA2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-30102"/>
              <a:ext cx="4632886" cy="5143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2F2C4C-BD69-1947-85F5-3555FA066983}"/>
                </a:ext>
              </a:extLst>
            </p:cNvPr>
            <p:cNvSpPr txBox="1"/>
            <p:nvPr/>
          </p:nvSpPr>
          <p:spPr>
            <a:xfrm>
              <a:off x="4738255" y="4902993"/>
              <a:ext cx="45352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3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upload.wikimedia.org/wikipedia/commons/9/98/Dragon_Harley_MS_3244.png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756E3FA-50DC-654E-8526-AECC2113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472" y="30102"/>
            <a:ext cx="3684933" cy="9941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3C06-3FE2-C84F-9893-1D96F128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17" y="1024274"/>
            <a:ext cx="7019183" cy="326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D392-D4DE-5141-AA91-1F21B70ADC64}"/>
              </a:ext>
            </a:extLst>
          </p:cNvPr>
          <p:cNvSpPr txBox="1"/>
          <p:nvPr/>
        </p:nvSpPr>
        <p:spPr>
          <a:xfrm>
            <a:off x="4822160" y="4039569"/>
            <a:ext cx="3005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JAR August 2012, Volume 49, Issue 2, pp 141-159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FD0EAA-0A4A-8848-BFC4-B4B5C507F8F6}"/>
              </a:ext>
            </a:extLst>
          </p:cNvPr>
          <p:cNvSpPr txBox="1">
            <a:spLocks/>
          </p:cNvSpPr>
          <p:nvPr/>
        </p:nvSpPr>
        <p:spPr>
          <a:xfrm>
            <a:off x="375153" y="240507"/>
            <a:ext cx="7886700" cy="815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509741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0D5C-33DC-574D-8383-640E8834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68DD-5E7E-E54C-AA7D-C212EF6A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2" y="1168924"/>
            <a:ext cx="7207903" cy="3463799"/>
          </a:xfrm>
        </p:spPr>
        <p:txBody>
          <a:bodyPr/>
          <a:lstStyle/>
          <a:p>
            <a:r>
              <a:rPr lang="en-US" dirty="0"/>
              <a:t>Weak internal logic means that there will always be some programs out of reach of the GHC type checker</a:t>
            </a:r>
          </a:p>
          <a:p>
            <a:r>
              <a:rPr lang="en-US" dirty="0"/>
              <a:t>Weak internal logic means definitions can be simpler: </a:t>
            </a:r>
            <a:br>
              <a:rPr lang="en-US" dirty="0"/>
            </a:br>
            <a:r>
              <a:rPr lang="en-US" dirty="0"/>
              <a:t>Coq version must define renaming first, then substitution</a:t>
            </a:r>
          </a:p>
          <a:p>
            <a:r>
              <a:rPr lang="en-US" dirty="0"/>
              <a:t>Haskell type classes encourage a general-purpose library </a:t>
            </a:r>
            <a:br>
              <a:rPr lang="en-US" dirty="0"/>
            </a:br>
            <a:r>
              <a:rPr lang="en-US" dirty="0"/>
              <a:t>(i.e. </a:t>
            </a:r>
            <a:r>
              <a:rPr lang="en-US" dirty="0" err="1"/>
              <a:t>SubstDB</a:t>
            </a:r>
            <a:r>
              <a:rPr lang="en-US" dirty="0"/>
              <a:t>)</a:t>
            </a:r>
          </a:p>
          <a:p>
            <a:r>
              <a:rPr lang="en-US" dirty="0"/>
              <a:t>The GHC ecosystem includes profiling/benchmarking tools. How well does this representation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34372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ACC-F5EA-E34D-BE8C-DD6081B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– Random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AC024-73A8-EA47-B13A-F56C0A2BFD8B}"/>
              </a:ext>
            </a:extLst>
          </p:cNvPr>
          <p:cNvSpPr txBox="1"/>
          <p:nvPr/>
        </p:nvSpPr>
        <p:spPr>
          <a:xfrm>
            <a:off x="375152" y="4745845"/>
            <a:ext cx="436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https://github.com/sweirich/lennart-lambda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81E3-5EFB-5942-8A75-BCF7A9680849}"/>
              </a:ext>
            </a:extLst>
          </p:cNvPr>
          <p:cNvSpPr txBox="1"/>
          <p:nvPr/>
        </p:nvSpPr>
        <p:spPr>
          <a:xfrm>
            <a:off x="375152" y="3093782"/>
            <a:ext cx="6489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DB_F:  represent substitutions with functions, as in Benton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DB_FB: above, but delay substitutions at binders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DB_P: defunctionalize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DB_B: defunctionalize, delay at binders, &amp; "smart"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Scoped: same as DB_B, but types ensure well-scoped terms</a:t>
            </a:r>
          </a:p>
        </p:txBody>
      </p:sp>
      <p:pic>
        <p:nvPicPr>
          <p:cNvPr id="12" name="Picture 11" descr="A close up of a building&#10;&#10;Description automatically generated">
            <a:extLst>
              <a:ext uri="{FF2B5EF4-FFF2-40B4-BE49-F238E27FC236}">
                <a16:creationId xmlns:a16="http://schemas.microsoft.com/office/drawing/2014/main" id="{1518817B-616D-1647-9E4C-DFA7E91E9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60258"/>
            <a:ext cx="8915400" cy="1507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AFB55-C318-D74B-945F-7A232F8B6DCB}"/>
              </a:ext>
            </a:extLst>
          </p:cNvPr>
          <p:cNvSpPr txBox="1"/>
          <p:nvPr/>
        </p:nvSpPr>
        <p:spPr>
          <a:xfrm>
            <a:off x="375152" y="1128125"/>
            <a:ext cx="824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normalization of  25 randomly generated, closed lambda terms (26-36 </a:t>
            </a:r>
            <a:r>
              <a:rPr lang="en-US" dirty="0" err="1"/>
              <a:t>subst</a:t>
            </a:r>
            <a:r>
              <a:rPr lang="en-US" dirty="0"/>
              <a:t> each)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E471F-9475-B849-A810-FF8E1985273A}"/>
              </a:ext>
            </a:extLst>
          </p:cNvPr>
          <p:cNvSpPr txBox="1"/>
          <p:nvPr/>
        </p:nvSpPr>
        <p:spPr>
          <a:xfrm>
            <a:off x="7782339" y="296297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in </a:t>
            </a:r>
            <a:r>
              <a:rPr lang="en-US" sz="1100" dirty="0" err="1"/>
              <a:t>ms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158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ACC-F5EA-E34D-BE8C-DD6081B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– Pathological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AC024-73A8-EA47-B13A-F56C0A2BFD8B}"/>
              </a:ext>
            </a:extLst>
          </p:cNvPr>
          <p:cNvSpPr txBox="1"/>
          <p:nvPr/>
        </p:nvSpPr>
        <p:spPr>
          <a:xfrm>
            <a:off x="375152" y="4745845"/>
            <a:ext cx="436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https://github.com/sweirich/lennart-lambda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74D4-575B-B845-8DD5-E2B080A012C8}"/>
              </a:ext>
            </a:extLst>
          </p:cNvPr>
          <p:cNvSpPr txBox="1"/>
          <p:nvPr/>
        </p:nvSpPr>
        <p:spPr>
          <a:xfrm>
            <a:off x="375152" y="3131455"/>
            <a:ext cx="6489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DB_F:  represent substitutions with functions, as in Benton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DB_FB: above, but delay substitutions at binders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DB_P: defunctionalize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DB_B: defunctionalize, delay at binders, &amp; "smart"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Scoped: same as DB_B, but types ensure well-scoped terms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FF332-471B-9E46-92FD-04A080075C7C}"/>
              </a:ext>
            </a:extLst>
          </p:cNvPr>
          <p:cNvSpPr txBox="1"/>
          <p:nvPr/>
        </p:nvSpPr>
        <p:spPr>
          <a:xfrm>
            <a:off x="375152" y="1145259"/>
            <a:ext cx="831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normalization of `factorial 6 == sum [1..37] + 17`, Church encoded (119,697 </a:t>
            </a:r>
            <a:r>
              <a:rPr lang="en-US" dirty="0" err="1"/>
              <a:t>substs</a:t>
            </a:r>
            <a:r>
              <a:rPr lang="en-US" dirty="0"/>
              <a:t>)</a:t>
            </a:r>
          </a:p>
        </p:txBody>
      </p:sp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8C5A68-F758-5944-9EA0-CB6874D11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2" y="1514591"/>
            <a:ext cx="8768848" cy="1549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CE3A5-4A95-4F42-8D65-8638A0ADADDD}"/>
              </a:ext>
            </a:extLst>
          </p:cNvPr>
          <p:cNvSpPr txBox="1"/>
          <p:nvPr/>
        </p:nvSpPr>
        <p:spPr>
          <a:xfrm>
            <a:off x="7603435" y="300065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in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CAAC5-F837-6141-9363-390E7D99937A}"/>
              </a:ext>
            </a:extLst>
          </p:cNvPr>
          <p:cNvSpPr txBox="1"/>
          <p:nvPr/>
        </p:nvSpPr>
        <p:spPr>
          <a:xfrm>
            <a:off x="7541559" y="188124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14 secs!!</a:t>
            </a:r>
          </a:p>
        </p:txBody>
      </p:sp>
    </p:spTree>
    <p:extLst>
      <p:ext uri="{BB962C8B-B14F-4D97-AF65-F5344CB8AC3E}">
        <p14:creationId xmlns:p14="http://schemas.microsoft.com/office/powerpoint/2010/main" val="32621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A837-FF2B-134D-8E6A-D0FFD881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7231-58E1-1242-895E-1225DD64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53" y="1168924"/>
            <a:ext cx="7886700" cy="3463799"/>
          </a:xfrm>
        </p:spPr>
        <p:txBody>
          <a:bodyPr/>
          <a:lstStyle/>
          <a:p>
            <a:r>
              <a:rPr lang="en-US" dirty="0"/>
              <a:t>Strongly-typed System F term representations</a:t>
            </a:r>
          </a:p>
          <a:p>
            <a:pPr lvl="1"/>
            <a:r>
              <a:rPr lang="en-US" dirty="0"/>
              <a:t>(additional references from Benton et al.)</a:t>
            </a:r>
          </a:p>
          <a:p>
            <a:pPr lvl="1"/>
            <a:r>
              <a:rPr lang="en-US" dirty="0" err="1"/>
              <a:t>Pfenning</a:t>
            </a:r>
            <a:r>
              <a:rPr lang="en-US" dirty="0"/>
              <a:t> and Lee, </a:t>
            </a:r>
            <a:r>
              <a:rPr lang="en-US" i="1" dirty="0" err="1"/>
              <a:t>Metacircularity</a:t>
            </a:r>
            <a:r>
              <a:rPr lang="en-US" i="1" dirty="0"/>
              <a:t> in the polymorphic </a:t>
            </a:r>
            <a:r>
              <a:rPr lang="el-GR" i="1" dirty="0"/>
              <a:t>λ-</a:t>
            </a:r>
            <a:r>
              <a:rPr lang="en-US" i="1" dirty="0"/>
              <a:t>calculus</a:t>
            </a:r>
            <a:r>
              <a:rPr lang="en-US" dirty="0"/>
              <a:t>. Theoretical Computer Science 89 (1991) 137-159 </a:t>
            </a:r>
          </a:p>
          <a:p>
            <a:pPr lvl="1"/>
            <a:r>
              <a:rPr lang="en-US" dirty="0"/>
              <a:t>Louis-Julien Guillemette, Stefan Monnier. </a:t>
            </a:r>
            <a:r>
              <a:rPr lang="en-US" i="1" dirty="0"/>
              <a:t>A type-preserving compiler in Haskell</a:t>
            </a:r>
            <a:r>
              <a:rPr lang="en-US" dirty="0"/>
              <a:t>. ICFP 2008</a:t>
            </a:r>
          </a:p>
          <a:p>
            <a:r>
              <a:rPr lang="en-US" dirty="0"/>
              <a:t>Libraries and tools for working generically with de </a:t>
            </a:r>
            <a:r>
              <a:rPr lang="en-US" dirty="0" err="1"/>
              <a:t>Bruijn</a:t>
            </a:r>
            <a:r>
              <a:rPr lang="en-US" dirty="0"/>
              <a:t> indices</a:t>
            </a:r>
          </a:p>
          <a:p>
            <a:pPr lvl="1"/>
            <a:r>
              <a:rPr lang="en-US" dirty="0"/>
              <a:t>Edward </a:t>
            </a:r>
            <a:r>
              <a:rPr lang="en-US" dirty="0" err="1"/>
              <a:t>Kmett</a:t>
            </a:r>
            <a:r>
              <a:rPr lang="en-US" dirty="0"/>
              <a:t>. "Bound" library for Haskell</a:t>
            </a:r>
          </a:p>
          <a:p>
            <a:pPr lvl="1"/>
            <a:r>
              <a:rPr lang="en-US" dirty="0" err="1"/>
              <a:t>Autosubst</a:t>
            </a:r>
            <a:r>
              <a:rPr lang="en-US" dirty="0"/>
              <a:t>/</a:t>
            </a:r>
            <a:r>
              <a:rPr lang="en-US" dirty="0" err="1"/>
              <a:t>Autosubst</a:t>
            </a:r>
            <a:r>
              <a:rPr lang="en-US" dirty="0"/>
              <a:t> 2 tool for Coq</a:t>
            </a:r>
          </a:p>
          <a:p>
            <a:pPr lvl="1"/>
            <a:r>
              <a:rPr lang="en-US" dirty="0"/>
              <a:t>Allais, Chapman, McBride, </a:t>
            </a:r>
            <a:r>
              <a:rPr lang="en-US" dirty="0" err="1"/>
              <a:t>McKinna</a:t>
            </a:r>
            <a:r>
              <a:rPr lang="en-US" dirty="0"/>
              <a:t>. T</a:t>
            </a:r>
            <a:r>
              <a:rPr lang="en-US" i="1" dirty="0"/>
              <a:t>ype-and-scope safe programs and their proofs</a:t>
            </a:r>
            <a:r>
              <a:rPr lang="en-US" dirty="0"/>
              <a:t>. CPP '17</a:t>
            </a:r>
          </a:p>
          <a:p>
            <a:pPr lvl="1"/>
            <a:r>
              <a:rPr lang="en-US" dirty="0"/>
              <a:t>Keuchel, Weirich, </a:t>
            </a:r>
            <a:r>
              <a:rPr lang="en-US" dirty="0" err="1"/>
              <a:t>Schrijvers</a:t>
            </a:r>
            <a:r>
              <a:rPr lang="en-US" dirty="0"/>
              <a:t>. </a:t>
            </a:r>
            <a:r>
              <a:rPr lang="en-US" i="1" dirty="0"/>
              <a:t>Needle &amp; Knot: Binder Boilerplate Tied Up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ESOP 2016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14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F5FC-5103-0340-8B1B-3CE925BD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B68D5-3795-CA42-BF9A-4E0586F57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Strongly-typed System F demonstrates the limit of Dependent Haskell without extending the built-in proof theory</a:t>
            </a:r>
          </a:p>
          <a:p>
            <a:pPr lvl="1"/>
            <a:r>
              <a:rPr lang="en-US" dirty="0"/>
              <a:t>No proofs required for STLC</a:t>
            </a:r>
          </a:p>
          <a:p>
            <a:pPr lvl="1"/>
            <a:r>
              <a:rPr lang="en-US" dirty="0"/>
              <a:t>No proofs required for </a:t>
            </a:r>
            <a:r>
              <a:rPr lang="en-US" i="1" dirty="0"/>
              <a:t>closed</a:t>
            </a:r>
            <a:r>
              <a:rPr lang="en-US" dirty="0"/>
              <a:t> System F terms (step) </a:t>
            </a:r>
          </a:p>
          <a:p>
            <a:pPr lvl="1"/>
            <a:r>
              <a:rPr lang="en-US" dirty="0"/>
              <a:t>Type transformations require proofs (</a:t>
            </a:r>
            <a:r>
              <a:rPr lang="en-US" dirty="0" err="1"/>
              <a:t>substTy</a:t>
            </a:r>
            <a:r>
              <a:rPr lang="en-US" dirty="0"/>
              <a:t>, </a:t>
            </a:r>
            <a:r>
              <a:rPr lang="en-US" dirty="0" err="1"/>
              <a:t>incTy</a:t>
            </a:r>
            <a:r>
              <a:rPr lang="en-US" dirty="0"/>
              <a:t>, Cps)</a:t>
            </a:r>
          </a:p>
          <a:p>
            <a:r>
              <a:rPr lang="en-US" dirty="0"/>
              <a:t>Important to weigh tradeoffs</a:t>
            </a:r>
          </a:p>
          <a:p>
            <a:pPr lvl="1"/>
            <a:r>
              <a:rPr lang="en-US" dirty="0"/>
              <a:t>Strong types can rule out many bugs, but are axioms worth it?</a:t>
            </a:r>
          </a:p>
          <a:p>
            <a:r>
              <a:rPr lang="en-US" dirty="0"/>
              <a:t>Strongly-typed representations are compatible with optimization</a:t>
            </a:r>
          </a:p>
          <a:p>
            <a:endParaRPr lang="en-US" dirty="0"/>
          </a:p>
        </p:txBody>
      </p:sp>
      <p:pic>
        <p:nvPicPr>
          <p:cNvPr id="5" name="Picture 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77B595D2-9AD2-0442-B803-B161FA9E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596" y="3756991"/>
            <a:ext cx="2091954" cy="122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D2465-4B63-E946-882F-9ABE956A8FBD}"/>
              </a:ext>
            </a:extLst>
          </p:cNvPr>
          <p:cNvSpPr txBox="1"/>
          <p:nvPr/>
        </p:nvSpPr>
        <p:spPr>
          <a:xfrm>
            <a:off x="3269150" y="4612324"/>
            <a:ext cx="394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sweirich</a:t>
            </a:r>
            <a:r>
              <a:rPr lang="en-US" dirty="0"/>
              <a:t>/challenge/</a:t>
            </a:r>
          </a:p>
        </p:txBody>
      </p:sp>
    </p:spTree>
    <p:extLst>
      <p:ext uri="{BB962C8B-B14F-4D97-AF65-F5344CB8AC3E}">
        <p14:creationId xmlns:p14="http://schemas.microsoft.com/office/powerpoint/2010/main" val="2287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abric, rug&#10;&#10;Description automatically generated">
            <a:extLst>
              <a:ext uri="{FF2B5EF4-FFF2-40B4-BE49-F238E27FC236}">
                <a16:creationId xmlns:a16="http://schemas.microsoft.com/office/drawing/2014/main" id="{4616B3B7-8435-E14D-8099-56B1EC36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15556"/>
          <a:stretch/>
        </p:blipFill>
        <p:spPr>
          <a:xfrm flipH="1">
            <a:off x="2472" y="0"/>
            <a:ext cx="9143980" cy="51434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5398329" cy="442255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EB68A-BAC7-434D-9390-67CAF2B6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2" y="422114"/>
            <a:ext cx="4964858" cy="553473"/>
          </a:xfrm>
        </p:spPr>
        <p:txBody>
          <a:bodyPr>
            <a:normAutofit/>
          </a:bodyPr>
          <a:lstStyle/>
          <a:p>
            <a:r>
              <a:rPr lang="en-US" sz="3000" dirty="0"/>
              <a:t>Charting Our Adventure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38A2F5-7A33-0447-90A1-9527EBAD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81" y="1033670"/>
            <a:ext cx="5088527" cy="3387409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1800" dirty="0"/>
              <a:t>How to implement the Simply-Typed Lambda Calculus (STLC) using de </a:t>
            </a:r>
            <a:r>
              <a:rPr lang="en-US" sz="1800" dirty="0" err="1"/>
              <a:t>Bruijn</a:t>
            </a:r>
            <a:r>
              <a:rPr lang="en-US" sz="1800" dirty="0"/>
              <a:t> indices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a general interface for substitution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dirty="0"/>
              <a:t>The above, but with a strongly-typed representation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a proof that substitution preserves types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dirty="0"/>
              <a:t>The above, but for System F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: example of singletons library in action</a:t>
            </a:r>
          </a:p>
          <a:p>
            <a:pPr lvl="1"/>
            <a:r>
              <a:rPr lang="en-US" b="1" dirty="0"/>
              <a:t>caveat</a:t>
            </a:r>
            <a:r>
              <a:rPr lang="en-US" dirty="0"/>
              <a:t>: no fairy tale ending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770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38990-2F07-8840-BCDB-D360DCA2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32886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F2C4C-BD69-1947-85F5-3555FA066983}"/>
              </a:ext>
            </a:extLst>
          </p:cNvPr>
          <p:cNvSpPr txBox="1"/>
          <p:nvPr/>
        </p:nvSpPr>
        <p:spPr>
          <a:xfrm>
            <a:off x="0" y="4889584"/>
            <a:ext cx="45352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upload.wikimedia.org/wikipedia/commons/9/98/Dragon_Harley_MS_3244.png</a:t>
            </a:r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56E3FA-50DC-654E-8526-AECC2113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472" y="30102"/>
            <a:ext cx="3684933" cy="9941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 Guide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3C06-3FE2-C84F-9893-1D96F128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557" y="855722"/>
            <a:ext cx="7410530" cy="3445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D392-D4DE-5141-AA91-1F21B70ADC64}"/>
              </a:ext>
            </a:extLst>
          </p:cNvPr>
          <p:cNvSpPr txBox="1"/>
          <p:nvPr/>
        </p:nvSpPr>
        <p:spPr>
          <a:xfrm>
            <a:off x="4822160" y="4039569"/>
            <a:ext cx="376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JAR August 2012, Volume 49, Issue 2, pp 141-159</a:t>
            </a:r>
          </a:p>
        </p:txBody>
      </p:sp>
    </p:spTree>
    <p:extLst>
      <p:ext uri="{BB962C8B-B14F-4D97-AF65-F5344CB8AC3E}">
        <p14:creationId xmlns:p14="http://schemas.microsoft.com/office/powerpoint/2010/main" val="32886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DD1A9-6744-7E40-9324-BB626CE0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03" y="576669"/>
            <a:ext cx="7886700" cy="161778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Simply-Typed Lambda Calculus (STLC)</a:t>
            </a:r>
          </a:p>
        </p:txBody>
      </p:sp>
      <p:pic>
        <p:nvPicPr>
          <p:cNvPr id="3" name="Picture 2" descr="Typing rules for STLC&#10;">
            <a:extLst>
              <a:ext uri="{FF2B5EF4-FFF2-40B4-BE49-F238E27FC236}">
                <a16:creationId xmlns:a16="http://schemas.microsoft.com/office/drawing/2014/main" id="{45AAD496-2FF0-3343-9BC5-0F4B7980C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r="11730"/>
          <a:stretch/>
        </p:blipFill>
        <p:spPr>
          <a:xfrm>
            <a:off x="588661" y="2302674"/>
            <a:ext cx="7597708" cy="2264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C19C16-A1CF-4041-8854-5A2B3B6609A0}"/>
              </a:ext>
            </a:extLst>
          </p:cNvPr>
          <p:cNvSpPr/>
          <p:nvPr/>
        </p:nvSpPr>
        <p:spPr>
          <a:xfrm>
            <a:off x="1" y="4866501"/>
            <a:ext cx="345639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dirty="0">
                <a:hlinkClick r:id="rId4"/>
              </a:rPr>
              <a:t>https://en.wikipedia.org/wiki/Simply_typed_lambda_calculus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5692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0ACE5-FFB4-A24F-AAB9-1CA82BF35035}"/>
              </a:ext>
            </a:extLst>
          </p:cNvPr>
          <p:cNvSpPr/>
          <p:nvPr/>
        </p:nvSpPr>
        <p:spPr>
          <a:xfrm>
            <a:off x="228600" y="1123950"/>
            <a:ext cx="8452788" cy="3263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19070-B76B-F748-91F1-9E8C70E6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of STLC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:-&gt;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</a:p>
          <a:p>
            <a:pPr marL="0" indent="0">
              <a:buNone/>
            </a:pPr>
            <a:endParaRPr lang="en-US" dirty="0">
              <a:solidFill>
                <a:srgbClr val="4B69C6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     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constant int, like "3"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Idx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      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de </a:t>
            </a:r>
            <a:r>
              <a:rPr lang="en-US" i="1" dirty="0" err="1">
                <a:solidFill>
                  <a:srgbClr val="AAAAAA"/>
                </a:solidFill>
                <a:latin typeface="Menlo" panose="020B0609030804020204" pitchFamily="49" charset="0"/>
              </a:rPr>
              <a:t>Bruijn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 index (Nat) 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Ty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"\(x::ty) -&gt; e"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 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-- "e1 e2"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7F134-2597-C846-A7E4-0EACD5057A82}"/>
              </a:ext>
            </a:extLst>
          </p:cNvPr>
          <p:cNvSpPr txBox="1"/>
          <p:nvPr/>
        </p:nvSpPr>
        <p:spPr>
          <a:xfrm>
            <a:off x="0" y="4866501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Simple.hs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1C86-851A-2F4F-90EB-D81C5DEB651D}"/>
              </a:ext>
            </a:extLst>
          </p:cNvPr>
          <p:cNvSpPr txBox="1"/>
          <p:nvPr/>
        </p:nvSpPr>
        <p:spPr>
          <a:xfrm>
            <a:off x="581892" y="4866501"/>
            <a:ext cx="3292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&lt;- Source file if you are following along using the repo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362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EB66-8E44-A74C-8209-8B66DAA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582F-65C4-7F40-A366-C68B93823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\(x :: t1) -&gt;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00206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Menlo" panose="020B0609030804020204" pitchFamily="49" charset="0"/>
              </a:rPr>
              <a:t>\(y :: t2) -&gt;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</a:rPr>
              <a:t>y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 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9C5D27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2060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002060"/>
                </a:solidFill>
                <a:latin typeface="Menlo" panose="020B0609030804020204" pitchFamily="49" charset="0"/>
              </a:rPr>
              <a:t> t1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 0)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B0F0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00B0F0"/>
                </a:solidFill>
                <a:latin typeface="Menlo" panose="020B0609030804020204" pitchFamily="49" charset="0"/>
              </a:rPr>
              <a:t> t2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00B050"/>
                </a:solidFill>
                <a:latin typeface="Menlo" panose="020B0609030804020204" pitchFamily="49" charset="0"/>
              </a:rPr>
              <a:t> 1)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</a:rPr>
              <a:t> 0)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9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F2E87D-ED98-994D-AFC3-D4465C0B7A29}"/>
              </a:ext>
            </a:extLst>
          </p:cNvPr>
          <p:cNvSpPr/>
          <p:nvPr/>
        </p:nvSpPr>
        <p:spPr>
          <a:xfrm>
            <a:off x="228600" y="1123950"/>
            <a:ext cx="8452788" cy="35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6C2E-A3F1-014F-A0AF-42D3756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Small-step reduction, closed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387-D6A2-ED4E-A1A0-A1C2335E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step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Maybe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   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Nothing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step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9C5D27"/>
                </a:solidFill>
                <a:latin typeface="Menlo" panose="020B0609030804020204" pitchFamily="49" charset="0"/>
              </a:rPr>
              <a:t>Just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$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 e2 </a:t>
            </a:r>
            <a:r>
              <a:rPr lang="en-US" sz="1800" dirty="0">
                <a:solidFill>
                  <a:srgbClr val="4B69C6"/>
                </a:solidFill>
                <a:latin typeface="Menlo" panose="020B0609030804020204" pitchFamily="49" charset="0"/>
              </a:rPr>
              <a:t>where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-&gt;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A3E9D"/>
                </a:solidFill>
                <a:latin typeface="Menlo" panose="020B0609030804020204" pitchFamily="49" charset="0"/>
              </a:rPr>
              <a:t>Exp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IntE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x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Type error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VarE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n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error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448C27"/>
                </a:solidFill>
                <a:latin typeface="Menlo" panose="020B0609030804020204" pitchFamily="49" charset="0"/>
              </a:rPr>
              <a:t>Unbound variable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endParaRPr lang="en-US" sz="18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LamE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t e1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 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Menlo" panose="020B0609030804020204" pitchFamily="49" charset="0"/>
              </a:rPr>
              <a:t>???? – do a beta </a:t>
            </a:r>
            <a:r>
              <a:rPr lang="en-US" sz="1800" dirty="0" err="1">
                <a:solidFill>
                  <a:srgbClr val="FF0000"/>
                </a:solidFill>
                <a:latin typeface="Menlo" panose="020B0609030804020204" pitchFamily="49" charset="0"/>
              </a:rPr>
              <a:t>redex</a:t>
            </a:r>
            <a:endParaRPr lang="en-US" sz="18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9C5D27"/>
                </a:solidFill>
                <a:latin typeface="Menlo" panose="020B0609030804020204" pitchFamily="49" charset="0"/>
              </a:rPr>
              <a:t>AppE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panose="020B0609030804020204" pitchFamily="49" charset="0"/>
              </a:rPr>
              <a:t>stepApp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e1' e2'</a:t>
            </a:r>
            <a:r>
              <a:rPr lang="en-US" sz="1800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latin typeface="Menlo" panose="020B0609030804020204" pitchFamily="49" charset="0"/>
              </a:rPr>
              <a:t> e2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175FF-6858-7943-9792-43905E39BB21}"/>
              </a:ext>
            </a:extLst>
          </p:cNvPr>
          <p:cNvSpPr txBox="1"/>
          <p:nvPr/>
        </p:nvSpPr>
        <p:spPr>
          <a:xfrm>
            <a:off x="0" y="4866501"/>
            <a:ext cx="6944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Simple.hs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8897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3601</Words>
  <Application>Microsoft Macintosh PowerPoint</Application>
  <PresentationFormat>On-screen Show (16:9)</PresentationFormat>
  <Paragraphs>431</Paragraphs>
  <Slides>38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Menlo</vt:lpstr>
      <vt:lpstr>Office Theme</vt:lpstr>
      <vt:lpstr>Strongly-typed  System F  in GHC</vt:lpstr>
      <vt:lpstr>Announcement: ICFP 2020</vt:lpstr>
      <vt:lpstr>A Challenge Problem</vt:lpstr>
      <vt:lpstr>Charting Our Adventure</vt:lpstr>
      <vt:lpstr>Our Guide</vt:lpstr>
      <vt:lpstr>The Simply-Typed Lambda Calculus (STLC)</vt:lpstr>
      <vt:lpstr>Abstract Syntax of STLC</vt:lpstr>
      <vt:lpstr>Abstract Syntax Example</vt:lpstr>
      <vt:lpstr>Small-step reduction, closed terms</vt:lpstr>
      <vt:lpstr>Substitution w/ de Bruijn indices</vt:lpstr>
      <vt:lpstr>Substitution w/ de Bruijn indices</vt:lpstr>
      <vt:lpstr>Substitution library</vt:lpstr>
      <vt:lpstr>Substitution library</vt:lpstr>
      <vt:lpstr>Using the library</vt:lpstr>
      <vt:lpstr>Small-step reduction, closed terms</vt:lpstr>
      <vt:lpstr>A strongly-typed AST </vt:lpstr>
      <vt:lpstr>Strongly-typed AST</vt:lpstr>
      <vt:lpstr>Strongly-typed substitution library</vt:lpstr>
      <vt:lpstr>Small-step reduction, closed terms</vt:lpstr>
      <vt:lpstr>Strongly-typed substitution library</vt:lpstr>
      <vt:lpstr>Strongly-typed substitution</vt:lpstr>
      <vt:lpstr>From STLC to System F</vt:lpstr>
      <vt:lpstr>Strongly-typed System F</vt:lpstr>
      <vt:lpstr>Type substitution in types</vt:lpstr>
      <vt:lpstr>Type substitution in types</vt:lpstr>
      <vt:lpstr>Generated by Singletons </vt:lpstr>
      <vt:lpstr>Generated by Singletons </vt:lpstr>
      <vt:lpstr>System F terms</vt:lpstr>
      <vt:lpstr>Term substitution – straightforward*</vt:lpstr>
      <vt:lpstr>Roar!</vt:lpstr>
      <vt:lpstr>Need type-level reasoning</vt:lpstr>
      <vt:lpstr>Haskell is not a proof assistant</vt:lpstr>
      <vt:lpstr> </vt:lpstr>
      <vt:lpstr>What did we learn?</vt:lpstr>
      <vt:lpstr>Benchmark – Random terms</vt:lpstr>
      <vt:lpstr>Benchmark – Pathological term</vt:lpstr>
      <vt:lpstr>Related Work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Strongly-typed  System F  in GHC</dc:title>
  <dc:creator>Weirich, Stephanie C</dc:creator>
  <cp:lastModifiedBy>Weirich, Stephanie C</cp:lastModifiedBy>
  <cp:revision>1</cp:revision>
  <dcterms:created xsi:type="dcterms:W3CDTF">2020-06-20T20:48:48Z</dcterms:created>
  <dcterms:modified xsi:type="dcterms:W3CDTF">2020-06-22T13:31:06Z</dcterms:modified>
</cp:coreProperties>
</file>